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8" r:id="rId1"/>
    <p:sldMasterId id="2147483709" r:id="rId2"/>
    <p:sldMasterId id="2147483711" r:id="rId3"/>
    <p:sldMasterId id="2147483712" r:id="rId4"/>
  </p:sldMasterIdLst>
  <p:notesMasterIdLst>
    <p:notesMasterId r:id="rId30"/>
  </p:notesMasterIdLst>
  <p:sldIdLst>
    <p:sldId id="256" r:id="rId5"/>
    <p:sldId id="257" r:id="rId6"/>
    <p:sldId id="268" r:id="rId7"/>
    <p:sldId id="269" r:id="rId8"/>
    <p:sldId id="270" r:id="rId9"/>
    <p:sldId id="271" r:id="rId10"/>
    <p:sldId id="272" r:id="rId11"/>
    <p:sldId id="274" r:id="rId12"/>
    <p:sldId id="275" r:id="rId13"/>
    <p:sldId id="278" r:id="rId14"/>
    <p:sldId id="277" r:id="rId15"/>
    <p:sldId id="279" r:id="rId16"/>
    <p:sldId id="280" r:id="rId17"/>
    <p:sldId id="273" r:id="rId18"/>
    <p:sldId id="281" r:id="rId19"/>
    <p:sldId id="282" r:id="rId20"/>
    <p:sldId id="265" r:id="rId21"/>
    <p:sldId id="259" r:id="rId22"/>
    <p:sldId id="260" r:id="rId23"/>
    <p:sldId id="266" r:id="rId24"/>
    <p:sldId id="267" r:id="rId25"/>
    <p:sldId id="261" r:id="rId26"/>
    <p:sldId id="262" r:id="rId27"/>
    <p:sldId id="263" r:id="rId28"/>
    <p:sldId id="264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ntarell" panose="02000603000000000000" pitchFamily="2" charset="0"/>
      <p:regular r:id="rId35"/>
      <p:bold r:id="rId36"/>
      <p:italic r:id="rId37"/>
      <p:boldItalic r:id="rId38"/>
    </p:embeddedFont>
    <p:embeddedFont>
      <p:font typeface="Montserrat" pitchFamily="2" charset="77"/>
      <p:regular r:id="rId39"/>
      <p:bold r:id="rId40"/>
      <p:italic r:id="rId41"/>
      <p:boldItalic r:id="rId42"/>
    </p:embeddedFont>
    <p:embeddedFont>
      <p:font typeface="Verdana" panose="020B060403050404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710"/>
  </p:normalViewPr>
  <p:slideViewPr>
    <p:cSldViewPr snapToGrid="0">
      <p:cViewPr varScale="1">
        <p:scale>
          <a:sx n="144" d="100"/>
          <a:sy n="144" d="100"/>
        </p:scale>
        <p:origin x="21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6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4280"/>
            <a:ext cx="502848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photo.com/media/c0304123/view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8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6120" cy="452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Ndn can help organizing the namespaces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that’s done, data discovery and provenance is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Straight forward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Retrieval, transparent failover, and specialized operations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work, we take a real access log and try to  quantify NDN’s improvements to a climate 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workflow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9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6120" cy="452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Ndn can help organizing the namespaces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that’s done, data discovery and provenance is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Straight forward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Retrieval, transparent failover, and specialized operations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work, we take a real access log and try to  quantify NDN’s improvements to a climate 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workflow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6120" cy="452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1746 – </a:t>
            </a:r>
            <a:r>
              <a:rPr lang="en-US" sz="2000" b="0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Nollet</a:t>
            </a:r>
            <a:r>
              <a:rPr lang="en-US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2000" b="0" i="0" u="none" strike="noStrike" dirty="0">
                <a:solidFill>
                  <a:srgbClr val="75757A"/>
                </a:solidFill>
                <a:effectLst/>
                <a:latin typeface="arial" panose="020B0604020202020204" pitchFamily="34" charset="0"/>
              </a:rPr>
              <a:t>Get this image on: </a:t>
            </a:r>
            <a:r>
              <a:rPr lang="en-US" sz="2000" b="1" i="0" u="none" strike="noStrike" dirty="0">
                <a:solidFill>
                  <a:srgbClr val="75757A"/>
                </a:solidFill>
                <a:effectLst/>
                <a:latin typeface="arial" panose="020B0604020202020204" pitchFamily="34" charset="0"/>
                <a:hlinkClick r:id="rId3"/>
              </a:rPr>
              <a:t>Science Photo Library</a:t>
            </a:r>
            <a:endParaRPr sz="20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0881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0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6120" cy="452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Ndn can help organizing the namespaces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that’s done, data discovery and provenance is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Straight forward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Retrieval, transparent failover, and specialized operations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work, we take a real access log and try to  quantify NDN’s improvements to a climate 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workflow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6120" cy="452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Ndn can help organizing the namespaces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that’s done, data discovery and provenance is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Straight forward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Retrieval, transparent failover, and specialized operations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work, we take a real access log and try to  quantify NDN’s improvements to a climate 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workflow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6120" cy="452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Ndn can help organizing the namespaces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that’s done, data discovery and provenance is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Straight forward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Retrieval, transparent failover, and specialized operations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work, we take a real access log and try to  quantify NDN’s improvements to a climate 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workflow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1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6120" cy="452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Ndn can help organizing the namespaces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that’s done, data discovery and provenance is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Straight forward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Retrieval, transparent failover, and specialized operations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work, we take a real access log and try to  quantify NDN’s improvements to a climate 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workflow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6120" cy="452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Ndn can help organizing the namespaces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that’s done, data discovery and provenance is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Straight forward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Retrieval, transparent failover, and specialized operations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work, we take a real access log and try to  quantify NDN’s improvements to a climate 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workflow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6120" cy="452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Ndn can help organizing the namespaces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that’s done, data discovery and provenance is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Straight forward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Retrieval, transparent failover, and specialized operations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work, we take a real access log and try to  quantify NDN’s improvements to a climate 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workflow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4280"/>
            <a:ext cx="502848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42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4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6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4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8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4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50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1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1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5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2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52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2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52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52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55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5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5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9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6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6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6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6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6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61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6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6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6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6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63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6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6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6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64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6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65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65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65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65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65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F464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8277480" y="5619600"/>
            <a:ext cx="2996280" cy="133920"/>
          </a:xfrm>
          <a:prstGeom prst="rect">
            <a:avLst/>
          </a:prstGeom>
          <a:solidFill>
            <a:srgbClr val="800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1160" y="5577840"/>
            <a:ext cx="1910520" cy="125676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1084320" y="1506240"/>
            <a:ext cx="2043000" cy="135720"/>
          </a:xfrm>
          <a:prstGeom prst="rect">
            <a:avLst/>
          </a:prstGeom>
          <a:solidFill>
            <a:srgbClr val="800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0" y="0"/>
            <a:ext cx="181800" cy="6856200"/>
          </a:xfrm>
          <a:prstGeom prst="rect">
            <a:avLst/>
          </a:prstGeom>
          <a:solidFill>
            <a:srgbClr val="800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10515600" y="6343560"/>
            <a:ext cx="1554480" cy="42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10972800" y="6309360"/>
            <a:ext cx="1371600" cy="36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800" b="0" strike="noStrike">
              <a:latin typeface="Cantarell"/>
              <a:ea typeface="Cantarell"/>
              <a:cs typeface="Cantarell"/>
              <a:sym typeface="Cantarel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0"/>
          <p:cNvSpPr/>
          <p:nvPr/>
        </p:nvSpPr>
        <p:spPr>
          <a:xfrm>
            <a:off x="1084320" y="1506240"/>
            <a:ext cx="2041200" cy="133920"/>
          </a:xfrm>
          <a:prstGeom prst="rect">
            <a:avLst/>
          </a:prstGeom>
          <a:solidFill>
            <a:srgbClr val="800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40"/>
          <p:cNvSpPr/>
          <p:nvPr/>
        </p:nvSpPr>
        <p:spPr>
          <a:xfrm>
            <a:off x="0" y="0"/>
            <a:ext cx="180000" cy="6854400"/>
          </a:xfrm>
          <a:prstGeom prst="rect">
            <a:avLst/>
          </a:prstGeom>
          <a:solidFill>
            <a:srgbClr val="800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40"/>
          <p:cNvSpPr/>
          <p:nvPr/>
        </p:nvSpPr>
        <p:spPr>
          <a:xfrm>
            <a:off x="10987200" y="6492240"/>
            <a:ext cx="1190160" cy="36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 b="0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‹#›</a:t>
            </a:fld>
            <a:endParaRPr sz="1600" b="0" strike="noStrike"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176" name="Google Shape;176;p4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7" name="Google Shape;177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3"/>
          <p:cNvSpPr txBox="1">
            <a:spLocks noGrp="1"/>
          </p:cNvSpPr>
          <p:nvPr>
            <p:ph type="body" idx="1"/>
          </p:nvPr>
        </p:nvSpPr>
        <p:spPr>
          <a:xfrm>
            <a:off x="921600" y="1811520"/>
            <a:ext cx="10348560" cy="4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28" name="Google Shape;228;p53"/>
          <p:cNvSpPr/>
          <p:nvPr/>
        </p:nvSpPr>
        <p:spPr>
          <a:xfrm>
            <a:off x="1084320" y="1506240"/>
            <a:ext cx="2044440" cy="137160"/>
          </a:xfrm>
          <a:prstGeom prst="rect">
            <a:avLst/>
          </a:prstGeom>
          <a:solidFill>
            <a:srgbClr val="800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53"/>
          <p:cNvSpPr/>
          <p:nvPr/>
        </p:nvSpPr>
        <p:spPr>
          <a:xfrm>
            <a:off x="0" y="0"/>
            <a:ext cx="183240" cy="6857640"/>
          </a:xfrm>
          <a:prstGeom prst="rect">
            <a:avLst/>
          </a:prstGeom>
          <a:solidFill>
            <a:srgbClr val="800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53"/>
          <p:cNvSpPr txBox="1">
            <a:spLocks noGrp="1"/>
          </p:cNvSpPr>
          <p:nvPr>
            <p:ph type="title"/>
          </p:nvPr>
        </p:nvSpPr>
        <p:spPr>
          <a:xfrm>
            <a:off x="921600" y="634320"/>
            <a:ext cx="10348560" cy="65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1" name="Google Shape;231;p5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shannigrahi@tntec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CSC4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mailto:slazer42@tntech.edu" TargetMode="External"/><Relationship Id="rId4" Type="http://schemas.openxmlformats.org/officeDocument/2006/relationships/hyperlink" Target="mailto:sshannigrahi@tntech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sciencephoto.com/media/c0304123/vie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6"/>
          <p:cNvSpPr/>
          <p:nvPr/>
        </p:nvSpPr>
        <p:spPr>
          <a:xfrm>
            <a:off x="185400" y="2468880"/>
            <a:ext cx="112446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CSC4200/5200 – COMPUTER NETWORKING</a:t>
            </a:r>
            <a:br>
              <a:rPr lang="en-US" sz="1800" b="0" i="0" u="none" strike="noStrike" cap="none" dirty="0">
                <a:latin typeface="Arial"/>
                <a:ea typeface="Arial"/>
                <a:cs typeface="Arial"/>
                <a:sym typeface="Arial"/>
              </a:rPr>
            </a:br>
            <a:endParaRPr sz="2600" b="0" i="0" u="none" strike="noStrike" cap="none" dirty="0">
              <a:latin typeface="Cantarell"/>
              <a:ea typeface="Cantarell"/>
              <a:cs typeface="Cantarell"/>
              <a:sym typeface="Cantarel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CE181E"/>
                </a:solidFill>
                <a:latin typeface="Montserrat"/>
                <a:ea typeface="Cantarell"/>
                <a:cs typeface="Cantarell"/>
                <a:sym typeface="Montserrat"/>
              </a:rPr>
              <a:t>Welcome and Introduction</a:t>
            </a:r>
            <a:endParaRPr sz="2600" b="0" i="0" u="none" strike="noStrike" cap="none" dirty="0"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285" name="Google Shape;285;p66"/>
          <p:cNvSpPr/>
          <p:nvPr/>
        </p:nvSpPr>
        <p:spPr>
          <a:xfrm>
            <a:off x="2817720" y="5402880"/>
            <a:ext cx="8623800" cy="114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Cantarell"/>
              <a:ea typeface="Cantarell"/>
              <a:cs typeface="Cantarell"/>
              <a:sym typeface="Cantarel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Cantarell"/>
              <a:ea typeface="Cantarell"/>
              <a:cs typeface="Cantarell"/>
              <a:sym typeface="Cantarel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Cantarell"/>
              <a:ea typeface="Cantarell"/>
              <a:cs typeface="Cantarell"/>
              <a:sym typeface="Cantarel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Instructor: </a:t>
            </a:r>
            <a:r>
              <a:rPr lang="en-US" sz="2400" b="1" i="0" u="none" strike="noStrike" cap="none" dirty="0" err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Susmit</a:t>
            </a:r>
            <a:r>
              <a:rPr lang="en-US" sz="2400" b="1" i="0" u="none" strike="noStrike" cap="none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b="1" i="0" u="none" strike="noStrike" cap="none" dirty="0" err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Shannigrahi</a:t>
            </a:r>
            <a:endParaRPr sz="2400" b="0" i="0" u="none" strike="noStrike" cap="none" dirty="0">
              <a:latin typeface="Cantarell"/>
              <a:ea typeface="Cantarell"/>
              <a:cs typeface="Cantarell"/>
              <a:sym typeface="Cantarel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sng" strike="noStrike" cap="none" dirty="0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sshannigrahi@tntech.edu</a:t>
            </a:r>
            <a:endParaRPr sz="2400" b="0" i="0" u="none" strike="noStrike" cap="none" dirty="0">
              <a:latin typeface="Cantarell"/>
              <a:ea typeface="Cantarell"/>
              <a:cs typeface="Cantarell"/>
              <a:sym typeface="Cantarel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Cantarell"/>
              <a:ea typeface="Cantarell"/>
              <a:cs typeface="Cantarell"/>
              <a:sym typeface="Cantarel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Cantarell"/>
              <a:ea typeface="Cantarell"/>
              <a:cs typeface="Cantarell"/>
              <a:sym typeface="Cantarel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Cantarell"/>
              <a:ea typeface="Cantarell"/>
              <a:cs typeface="Cantarell"/>
              <a:sym typeface="Cantarel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57491-9868-0995-8242-9FC280449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Wheatstone Automatic transmitter</a:t>
            </a:r>
            <a:endParaRPr lang="en-US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42" name="Picture 2" descr="-1743749853">
            <a:extLst>
              <a:ext uri="{FF2B5EF4-FFF2-40B4-BE49-F238E27FC236}">
                <a16:creationId xmlns:a16="http://schemas.microsoft.com/office/drawing/2014/main" id="{E1DDEC32-602D-47BF-79B5-05AF216C7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0" y="1873250"/>
            <a:ext cx="6553200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C1585D-E58F-EE82-FDFB-40EEC83028F9}"/>
              </a:ext>
            </a:extLst>
          </p:cNvPr>
          <p:cNvSpPr txBox="1"/>
          <p:nvPr/>
        </p:nvSpPr>
        <p:spPr>
          <a:xfrm>
            <a:off x="7464493" y="2690336"/>
            <a:ext cx="61748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Messages were </a:t>
            </a:r>
            <a:r>
              <a:rPr lang="en-US" sz="1400" b="1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prepunched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on a paper tape and </a:t>
            </a:r>
            <a:br>
              <a:rPr lang="en-US" sz="14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then transmitted in Morse code at very </a:t>
            </a:r>
            <a:br>
              <a:rPr lang="en-US" sz="14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high speed as the tape was fed through the machine.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856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57491-9868-0995-8242-9FC280449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Punch Card Computers</a:t>
            </a:r>
            <a:endParaRPr lang="en-US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C1585D-E58F-EE82-FDFB-40EEC83028F9}"/>
              </a:ext>
            </a:extLst>
          </p:cNvPr>
          <p:cNvSpPr txBox="1"/>
          <p:nvPr/>
        </p:nvSpPr>
        <p:spPr>
          <a:xfrm>
            <a:off x="8252768" y="2837480"/>
            <a:ext cx="6174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Punched card computers</a:t>
            </a:r>
            <a:endParaRPr lang="en-US" dirty="0"/>
          </a:p>
        </p:txBody>
      </p:sp>
      <p:pic>
        <p:nvPicPr>
          <p:cNvPr id="10244" name="Picture 4" descr="How paper punch cards enabled the rise of computing, and shaped humanity.">
            <a:extLst>
              <a:ext uri="{FF2B5EF4-FFF2-40B4-BE49-F238E27FC236}">
                <a16:creationId xmlns:a16="http://schemas.microsoft.com/office/drawing/2014/main" id="{AF2222F8-42EC-42B1-3895-8E2D16C26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060028"/>
            <a:ext cx="7196958" cy="479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35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57491-9868-0995-8242-9FC280449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-webkit-standard"/>
                <a:ea typeface="Verdana" panose="020B0604030504040204" pitchFamily="34" charset="0"/>
                <a:cs typeface="Verdana" panose="020B0604030504040204" pitchFamily="34" charset="0"/>
              </a:rPr>
              <a:t>The ARPA Network</a:t>
            </a:r>
            <a:endParaRPr lang="en-US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290" name="Picture 2" descr="A DARPA Perspective on the Development of the Internet | Defense Media  Network">
            <a:extLst>
              <a:ext uri="{FF2B5EF4-FFF2-40B4-BE49-F238E27FC236}">
                <a16:creationId xmlns:a16="http://schemas.microsoft.com/office/drawing/2014/main" id="{2A4FA3C2-3816-CBCB-6B78-674DE34ED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784" y="1576551"/>
            <a:ext cx="4120491" cy="520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387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57491-9868-0995-8242-9FC280449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-webkit-standard"/>
                <a:ea typeface="Verdana" panose="020B0604030504040204" pitchFamily="34" charset="0"/>
                <a:cs typeface="Verdana" panose="020B0604030504040204" pitchFamily="34" charset="0"/>
              </a:rPr>
              <a:t>Packet Switching</a:t>
            </a:r>
            <a:endParaRPr lang="en-US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314" name="Picture 2" descr="TCP/IP">
            <a:extLst>
              <a:ext uri="{FF2B5EF4-FFF2-40B4-BE49-F238E27FC236}">
                <a16:creationId xmlns:a16="http://schemas.microsoft.com/office/drawing/2014/main" id="{01BF94B1-FB90-ECCA-75AB-1D23058A2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050" y="2095062"/>
            <a:ext cx="78613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163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4407C9FA-4895-5D44-7617-85DF99F2F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869" y="2130065"/>
            <a:ext cx="4581634" cy="422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4F310B-DB86-5783-E26F-154702E9E3CD}"/>
              </a:ext>
            </a:extLst>
          </p:cNvPr>
          <p:cNvSpPr txBox="1"/>
          <p:nvPr/>
        </p:nvSpPr>
        <p:spPr>
          <a:xfrm>
            <a:off x="1016876" y="734236"/>
            <a:ext cx="61748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Personal Computers</a:t>
            </a:r>
            <a:endParaRPr lang="en-US"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738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4F310B-DB86-5783-E26F-154702E9E3CD}"/>
              </a:ext>
            </a:extLst>
          </p:cNvPr>
          <p:cNvSpPr txBox="1"/>
          <p:nvPr/>
        </p:nvSpPr>
        <p:spPr>
          <a:xfrm>
            <a:off x="1016876" y="734236"/>
            <a:ext cx="61748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Current Internet</a:t>
            </a:r>
            <a:endParaRPr lang="en-US"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6386" name="Picture 2" descr="Opte Project: See Photos of Internet Mapping by Barrett Lyon | Time">
            <a:extLst>
              <a:ext uri="{FF2B5EF4-FFF2-40B4-BE49-F238E27FC236}">
                <a16:creationId xmlns:a16="http://schemas.microsoft.com/office/drawing/2014/main" id="{847884F3-94B5-305F-EAFB-B2E158596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364" y="1524000"/>
            <a:ext cx="6496708" cy="519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649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4F310B-DB86-5783-E26F-154702E9E3CD}"/>
              </a:ext>
            </a:extLst>
          </p:cNvPr>
          <p:cNvSpPr txBox="1"/>
          <p:nvPr/>
        </p:nvSpPr>
        <p:spPr>
          <a:xfrm>
            <a:off x="1016875" y="734236"/>
            <a:ext cx="88313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Current Internet’s Evolution</a:t>
            </a:r>
            <a:endParaRPr lang="en-US"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BBB3-FC3B-2542-E529-36E3596E130E}"/>
              </a:ext>
            </a:extLst>
          </p:cNvPr>
          <p:cNvSpPr txBox="1"/>
          <p:nvPr/>
        </p:nvSpPr>
        <p:spPr>
          <a:xfrm>
            <a:off x="3087413" y="3277739"/>
            <a:ext cx="77382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www.youtube.com</a:t>
            </a:r>
            <a:r>
              <a:rPr lang="en-US" sz="2400" dirty="0"/>
              <a:t>/</a:t>
            </a:r>
            <a:r>
              <a:rPr lang="en-US" sz="2400" dirty="0" err="1"/>
              <a:t>watch?v</a:t>
            </a:r>
            <a:r>
              <a:rPr lang="en-US" sz="2400" dirty="0"/>
              <a:t>=DdaElt6oP6w</a:t>
            </a:r>
          </a:p>
        </p:txBody>
      </p:sp>
    </p:spTree>
    <p:extLst>
      <p:ext uri="{BB962C8B-B14F-4D97-AF65-F5344CB8AC3E}">
        <p14:creationId xmlns:p14="http://schemas.microsoft.com/office/powerpoint/2010/main" val="1566506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5"/>
          <p:cNvSpPr/>
          <p:nvPr/>
        </p:nvSpPr>
        <p:spPr>
          <a:xfrm>
            <a:off x="921600" y="0"/>
            <a:ext cx="10345320" cy="12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strike="noStrike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Social Contract</a:t>
            </a:r>
            <a:endParaRPr sz="3400" b="0" strike="noStrike" dirty="0"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339" name="Google Shape;339;p75"/>
          <p:cNvSpPr/>
          <p:nvPr/>
        </p:nvSpPr>
        <p:spPr>
          <a:xfrm>
            <a:off x="1081440" y="1989000"/>
            <a:ext cx="10345320" cy="440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343080" marR="0" lvl="0" indent="-339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3334"/>
              </a:buClr>
              <a:buSzPts val="2600"/>
              <a:buFont typeface="Noto Sans Symbols"/>
              <a:buChar char="▪"/>
            </a:pP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82A20E-210D-CE33-E3D9-5C944BAD126E}"/>
              </a:ext>
            </a:extLst>
          </p:cNvPr>
          <p:cNvSpPr txBox="1"/>
          <p:nvPr/>
        </p:nvSpPr>
        <p:spPr>
          <a:xfrm>
            <a:off x="1081440" y="1799813"/>
            <a:ext cx="6195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tinyurl.com</a:t>
            </a:r>
            <a:r>
              <a:rPr lang="en-US" sz="3200" dirty="0"/>
              <a:t>/csc4200-mural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9"/>
          <p:cNvSpPr/>
          <p:nvPr/>
        </p:nvSpPr>
        <p:spPr>
          <a:xfrm>
            <a:off x="921600" y="0"/>
            <a:ext cx="10345320" cy="12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strike="noStrik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Grading</a:t>
            </a:r>
            <a:endParaRPr sz="3400" b="0" strike="noStrike"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303" name="Google Shape;303;p69"/>
          <p:cNvSpPr/>
          <p:nvPr/>
        </p:nvSpPr>
        <p:spPr>
          <a:xfrm>
            <a:off x="1081440" y="1989000"/>
            <a:ext cx="10345320" cy="440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343080" marR="0" lvl="0" indent="-339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3334"/>
              </a:buClr>
              <a:buSzPts val="2400"/>
              <a:buFont typeface="Noto Sans Symbols"/>
              <a:buChar char="▪"/>
            </a:pPr>
            <a:r>
              <a:rPr lang="en-US" sz="24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exams on each broad area – 20%</a:t>
            </a:r>
            <a:endParaRPr sz="24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1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 2 weeks or so (~5 exams)</a:t>
            </a:r>
            <a:br>
              <a:rPr lang="en-US" sz="1800" b="0" i="0" u="none" strike="noStrike" cap="none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339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3334"/>
              </a:buClr>
              <a:buSzPts val="2400"/>
              <a:buFont typeface="Noto Sans Symbols"/>
              <a:buChar char="▪"/>
            </a:pPr>
            <a:r>
              <a:rPr lang="en-US" sz="24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Projects + Demo – 35%</a:t>
            </a:r>
          </a:p>
          <a:p>
            <a:pPr marL="343080" marR="0" lvl="0" indent="-339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3334"/>
              </a:buClr>
              <a:buSzPts val="2400"/>
              <a:buFont typeface="Noto Sans Symbols"/>
              <a:buChar char="▪"/>
            </a:pPr>
            <a:r>
              <a:rPr lang="en-US" sz="2400" dirty="0"/>
              <a:t>Approximately 5 projects with increasing difficulty</a:t>
            </a:r>
            <a:endParaRPr lang="en-US" sz="24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1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will set up meetings with the TA to go over your code</a:t>
            </a:r>
            <a:br>
              <a:rPr lang="en-US" sz="1800" b="0" i="0" u="none" strike="noStrike" cap="none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339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3334"/>
              </a:buClr>
              <a:buSzPts val="2400"/>
              <a:buFont typeface="Noto Sans Symbols"/>
              <a:buChar char="▪"/>
            </a:pPr>
            <a:r>
              <a:rPr lang="en-US" sz="24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exams – 35%</a:t>
            </a:r>
            <a:endParaRPr sz="24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1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approximately once every month (September, October, November) – 35%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1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Midterm/ Final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8000" marR="0" lvl="2" indent="-158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339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3334"/>
              </a:buClr>
              <a:buSzPts val="2400"/>
              <a:buFont typeface="Noto Sans Symbols"/>
              <a:buChar char="▪"/>
            </a:pPr>
            <a:r>
              <a:rPr lang="en-US" sz="24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participation – 10%</a:t>
            </a:r>
            <a:endParaRPr sz="24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1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Participate in breakout sessions and discussions.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1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is not easy – you will not do well if you don’t participate.</a:t>
            </a:r>
            <a:br>
              <a:rPr lang="en-US" sz="1800" b="0" i="0" u="none" strike="noStrike" cap="none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2"/>
              </a:spcBef>
              <a:spcAft>
                <a:spcPts val="0"/>
              </a:spcAft>
              <a:buNone/>
            </a:pPr>
            <a:endParaRPr sz="24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0"/>
          <p:cNvSpPr/>
          <p:nvPr/>
        </p:nvSpPr>
        <p:spPr>
          <a:xfrm>
            <a:off x="921600" y="0"/>
            <a:ext cx="10345320" cy="12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strike="noStrik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CSC5200</a:t>
            </a:r>
            <a:endParaRPr sz="3400" b="0" strike="noStrike"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309" name="Google Shape;309;p70"/>
          <p:cNvSpPr/>
          <p:nvPr/>
        </p:nvSpPr>
        <p:spPr>
          <a:xfrm>
            <a:off x="1081440" y="1989000"/>
            <a:ext cx="10345320" cy="440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343080" marR="0" lvl="0" indent="-339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3334"/>
              </a:buClr>
              <a:buSzPts val="2400"/>
              <a:buFont typeface="Noto Sans Symbols"/>
              <a:buChar char="▪"/>
            </a:pPr>
            <a:r>
              <a:rPr lang="en-US" sz="24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 reading and writing assignments</a:t>
            </a:r>
            <a:endParaRPr sz="24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1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7"/>
          <p:cNvSpPr/>
          <p:nvPr/>
        </p:nvSpPr>
        <p:spPr>
          <a:xfrm>
            <a:off x="921600" y="0"/>
            <a:ext cx="10347120" cy="129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strike="noStrik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Welcome</a:t>
            </a:r>
            <a:endParaRPr sz="3200" b="0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67"/>
          <p:cNvSpPr txBox="1"/>
          <p:nvPr/>
        </p:nvSpPr>
        <p:spPr>
          <a:xfrm>
            <a:off x="914400" y="1737360"/>
            <a:ext cx="10572120" cy="49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lang="en-US" sz="2000" b="0" strike="noStrik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Class website: </a:t>
            </a:r>
            <a:r>
              <a:rPr lang="en-US" sz="2000" b="0" strike="noStrik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  <a:hlinkClick r:id="rId3"/>
              </a:rPr>
              <a:t>https://tinyurl.com/CSC4200</a:t>
            </a:r>
            <a:br>
              <a:rPr lang="en-US" sz="2000" b="0" strike="noStrik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</a:br>
            <a:endParaRPr lang="en-US" sz="2000" b="0" strike="noStrik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  <a:p>
            <a:pPr marL="216000" lvl="1" indent="-216000">
              <a:buSzPts val="1260"/>
              <a:buFont typeface="Noto Sans Symbols"/>
              <a:buChar char="●"/>
            </a:pPr>
            <a:r>
              <a:rPr lang="en-US" sz="2000" b="0" i="0" u="none" strike="noStrike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Syllabus</a:t>
            </a:r>
            <a:endParaRPr sz="2000" b="0" i="0" u="none" strike="noStrike" cap="non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antarell"/>
            </a:endParaRPr>
          </a:p>
          <a:p>
            <a:pPr marL="432000" marR="0" lvl="1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en-US" sz="2000" b="0" i="0" u="none" strike="noStrike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Grading policies</a:t>
            </a:r>
            <a:endParaRPr sz="2000" b="0" i="0" u="none" strike="noStrike" cap="non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antarell"/>
            </a:endParaRPr>
          </a:p>
          <a:p>
            <a:pPr marL="432000" marR="0" lvl="1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en-US" sz="2000" b="0" i="0" u="none" strike="noStrike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Homework and assignments </a:t>
            </a:r>
            <a:endParaRPr sz="2000" b="0" i="0" u="none" strike="noStrike" cap="non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antarel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</a:pPr>
            <a:br>
              <a:rPr lang="en-US" sz="2000" b="0" strike="noStrik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</a:br>
            <a:r>
              <a:rPr lang="en-US" sz="2000" b="0" strike="noStrik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Instructor: </a:t>
            </a:r>
            <a:r>
              <a:rPr lang="en-US" sz="2000" b="0" strike="noStrik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Susmit</a:t>
            </a:r>
            <a:r>
              <a:rPr lang="en-US" sz="2000" b="0" strike="noStrik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 </a:t>
            </a:r>
            <a:r>
              <a:rPr lang="en-US" sz="2000" b="0" strike="noStrik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Shannigrahi</a:t>
            </a:r>
            <a:endParaRPr sz="2000" b="0" strike="noStrik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antarell"/>
            </a:endParaRPr>
          </a:p>
          <a:p>
            <a:pPr marL="432000" marR="0" lvl="1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en-US" sz="2000" b="0" i="0" u="none" strike="noStrike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Office hours: Monday 9-10AM, Tuesday 9-10AM</a:t>
            </a:r>
            <a:endParaRPr sz="2000" b="0" i="0" u="none" strike="noStrike" cap="non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antarell"/>
            </a:endParaRPr>
          </a:p>
          <a:p>
            <a:pPr marL="432000" marR="0" lvl="1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en-US" sz="2000" b="0" i="0" u="none" strike="noStrike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Email : 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  <a:hlinkClick r:id="rId4"/>
              </a:rPr>
              <a:t>sshannigrahi@tntech.edu</a:t>
            </a:r>
            <a:br>
              <a:rPr lang="en-US" sz="2000" b="0" i="0" u="none" strike="noStrike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sz="2000" b="0" i="0" u="none" strike="noStrike" cap="non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antarel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</a:pPr>
            <a:r>
              <a:rPr lang="en-US" sz="2000" b="0" strike="noStrik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GTA: </a:t>
            </a:r>
            <a:r>
              <a:rPr lang="en-US" sz="2000" b="0" i="0" u="none" strike="noStrike" dirty="0" err="1">
                <a:solidFill>
                  <a:srgbClr val="21212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Sahaya</a:t>
            </a:r>
            <a:r>
              <a:rPr lang="en-US" sz="2000" b="0" i="0" u="none" strike="noStrike" dirty="0">
                <a:solidFill>
                  <a:srgbClr val="21212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en-US" sz="2000" b="0" i="0" u="none" strike="noStrike" dirty="0" err="1">
                <a:solidFill>
                  <a:srgbClr val="21212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Jestus</a:t>
            </a:r>
            <a:r>
              <a:rPr lang="en-US" sz="2000" b="0" i="0" u="none" strike="noStrike" dirty="0">
                <a:solidFill>
                  <a:srgbClr val="21212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en-US" sz="2000" b="0" i="0" u="none" strike="noStrike" dirty="0" err="1">
                <a:solidFill>
                  <a:srgbClr val="21212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Lazer</a:t>
            </a:r>
            <a:r>
              <a:rPr lang="en-US" sz="2000" b="0" i="0" u="none" strike="noStrike" dirty="0">
                <a:solidFill>
                  <a:srgbClr val="21212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</a:p>
          <a:p>
            <a:pPr marL="216000" lvl="1" indent="-216000">
              <a:buSzPts val="1080"/>
              <a:buFont typeface="Noto Sans Symbols"/>
              <a:buChar char="●"/>
            </a:pPr>
            <a:r>
              <a:rPr lang="en-US" sz="20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Office hours –9-10AM Tuesday, 3:15-4:15 Thursday</a:t>
            </a:r>
          </a:p>
          <a:p>
            <a:pPr marL="216000" lvl="5" indent="-216000">
              <a:buSzPts val="1080"/>
              <a:buFont typeface="Noto Sans Symbols"/>
              <a:buChar char="●"/>
            </a:pPr>
            <a:r>
              <a:rPr lang="en-US" sz="2000" b="0" i="0" u="none" strike="noStrike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Email: </a:t>
            </a:r>
            <a:r>
              <a:rPr lang="en-US" sz="2800" b="0" i="0" dirty="0">
                <a:solidFill>
                  <a:srgbClr val="0078D7"/>
                </a:solidFill>
                <a:effectLst/>
                <a:latin typeface="Calibri" panose="020F0502020204030204" pitchFamily="34" charset="0"/>
                <a:hlinkClick r:id="rId5"/>
              </a:rPr>
              <a:t>slazer42@tntech.edu</a:t>
            </a:r>
            <a:endParaRPr sz="2000" b="0" i="0" u="none" strike="noStrike" cap="non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antarel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76"/>
          <p:cNvSpPr/>
          <p:nvPr/>
        </p:nvSpPr>
        <p:spPr>
          <a:xfrm>
            <a:off x="921600" y="0"/>
            <a:ext cx="10345320" cy="12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strike="noStrik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Expectations from You</a:t>
            </a:r>
            <a:endParaRPr sz="3400" b="0" strike="noStrike"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345" name="Google Shape;345;p76"/>
          <p:cNvSpPr/>
          <p:nvPr/>
        </p:nvSpPr>
        <p:spPr>
          <a:xfrm>
            <a:off x="1081440" y="1989000"/>
            <a:ext cx="10345320" cy="440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343080" marR="0" lvl="0" indent="-339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3334"/>
              </a:buClr>
              <a:buSzPts val="2600"/>
              <a:buFont typeface="Noto Sans Symbols"/>
              <a:buChar char="▪"/>
            </a:pPr>
            <a:r>
              <a:rPr lang="en-US" sz="26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 communicative – if you need help, please ask</a:t>
            </a:r>
            <a:br>
              <a:rPr lang="en-US" sz="18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6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6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339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3334"/>
              </a:buClr>
              <a:buSzPts val="2600"/>
              <a:buFont typeface="Noto Sans Symbols"/>
              <a:buChar char="▪"/>
            </a:pPr>
            <a:r>
              <a:rPr lang="en-US" sz="26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 started on the assignments sooner – they will take time</a:t>
            </a:r>
            <a:br>
              <a:rPr lang="en-US" sz="18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6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6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339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3334"/>
              </a:buClr>
              <a:buSzPts val="2600"/>
              <a:buFont typeface="Noto Sans Symbols"/>
              <a:buChar char="▪"/>
            </a:pPr>
            <a:r>
              <a:rPr lang="en-US" sz="26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class is not easy!</a:t>
            </a:r>
            <a:endParaRPr sz="26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1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lang="en-US" sz="2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Especially you haven’t learned the background material so far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174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3334"/>
              </a:buClr>
              <a:buSzPts val="2600"/>
              <a:buFont typeface="Noto Sans Symbols"/>
              <a:buNone/>
            </a:pPr>
            <a:endParaRPr sz="26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339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3334"/>
              </a:buClr>
              <a:buSzPts val="2600"/>
              <a:buFont typeface="Noto Sans Symbols"/>
              <a:buChar char="▪"/>
            </a:pPr>
            <a:r>
              <a:rPr lang="en-US" sz="26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Need to work </a:t>
            </a:r>
            <a:r>
              <a:rPr lang="en-US" sz="2600" b="1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outside class hours</a:t>
            </a:r>
            <a:endParaRPr sz="26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1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lang="en-US" sz="2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every hour of lecture, you need to spend about 2 hours to study</a:t>
            </a:r>
            <a:br>
              <a:rPr lang="en-US" sz="2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339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3334"/>
              </a:buClr>
              <a:buSzPts val="2600"/>
              <a:buFont typeface="Noto Sans Symbols"/>
              <a:buChar char="▪"/>
            </a:pPr>
            <a:r>
              <a:rPr lang="en-US" sz="26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lecture will have reading material </a:t>
            </a:r>
            <a:endParaRPr sz="26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105C8-DD7F-21F1-0A67-73C6A9A6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Policies etc.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A1275-C68C-F1C1-D0FA-9194CE7EAA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See below.</a:t>
            </a:r>
          </a:p>
        </p:txBody>
      </p:sp>
    </p:spTree>
    <p:extLst>
      <p:ext uri="{BB962C8B-B14F-4D97-AF65-F5344CB8AC3E}">
        <p14:creationId xmlns:p14="http://schemas.microsoft.com/office/powerpoint/2010/main" val="4184417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1"/>
          <p:cNvSpPr/>
          <p:nvPr/>
        </p:nvSpPr>
        <p:spPr>
          <a:xfrm>
            <a:off x="921600" y="0"/>
            <a:ext cx="10345320" cy="12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strike="noStrik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Policies</a:t>
            </a:r>
            <a:endParaRPr sz="3400" b="0" strike="noStrike"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315" name="Google Shape;315;p71"/>
          <p:cNvSpPr/>
          <p:nvPr/>
        </p:nvSpPr>
        <p:spPr>
          <a:xfrm>
            <a:off x="672662" y="1713186"/>
            <a:ext cx="10754098" cy="468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343080" marR="0" lvl="0" indent="-339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3334"/>
              </a:buClr>
              <a:buSzPts val="2600"/>
              <a:buFont typeface="Noto Sans Symbols"/>
              <a:buChar char="▪"/>
            </a:pPr>
            <a:r>
              <a:rPr lang="en-US" sz="1800" b="0" strike="noStrik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ChatGPT</a:t>
            </a:r>
            <a:r>
              <a:rPr lang="en-US" sz="1800" b="0" strike="noStrik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/</a:t>
            </a:r>
            <a:r>
              <a:rPr lang="en-US" sz="1800" b="0" strike="noStrik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CoPilot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3080" lvl="7" indent="-339480">
              <a:buClr>
                <a:srgbClr val="963334"/>
              </a:buClr>
              <a:buSzPts val="2600"/>
              <a:buFont typeface="Noto Sans Symbols"/>
              <a:buChar char="▪"/>
            </a:pPr>
            <a:r>
              <a:rPr lang="en-US" sz="1800" b="0" strike="noStrik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You may use it but must disclose it.</a:t>
            </a:r>
          </a:p>
          <a:p>
            <a:pPr marL="343080" lvl="1" indent="-339480">
              <a:buClr>
                <a:srgbClr val="963334"/>
              </a:buClr>
              <a:buSzPts val="2600"/>
              <a:buFont typeface="Noto Sans Symbols"/>
              <a:buChar char="▪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to be able to explain your code/algorithm/protocol</a:t>
            </a:r>
            <a:endParaRPr lang="en-US" sz="1800" b="0" strike="noStrik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  <a:p>
            <a:pPr marL="343080" marR="0" lvl="0" indent="-339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3334"/>
              </a:buClr>
              <a:buSzPts val="2600"/>
              <a:buFont typeface="Noto Sans Symbols"/>
              <a:buChar char="▪"/>
            </a:pPr>
            <a:endParaRPr lang="en-US" sz="1800" b="0" strike="noStrik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  <a:p>
            <a:pPr marL="343080" marR="0" lvl="0" indent="-339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3334"/>
              </a:buClr>
              <a:buSzPts val="2600"/>
              <a:buFont typeface="Noto Sans Symbols"/>
              <a:buChar char="▪"/>
            </a:pPr>
            <a:r>
              <a:rPr lang="en-US" sz="1800" b="0" strike="noStrik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One late submission allowed (programming assignment), no questions asked. </a:t>
            </a:r>
            <a:r>
              <a:rPr lang="en-US" sz="1800" b="0" strike="noStrik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Homeworks</a:t>
            </a:r>
            <a:r>
              <a:rPr lang="en-US" sz="1800" b="0" strike="noStrik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 are due on time.</a:t>
            </a:r>
            <a:endParaRPr sz="1800" b="0" strike="noStrik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  <a:p>
            <a:pPr marL="432000" marR="0" lvl="1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Use it wisely</a:t>
            </a:r>
            <a:endParaRPr sz="1800" b="0" i="0" u="none" strike="noStrike" cap="non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  <a:p>
            <a:pPr marL="432000" marR="0" lvl="1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Max 7 days late</a:t>
            </a:r>
            <a:endParaRPr sz="1800" b="0" i="0" u="none" strike="noStrike" cap="non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  <a:p>
            <a:pPr marL="432000" marR="0" lvl="1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Submit to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iLearn</a:t>
            </a:r>
            <a:br>
              <a:rPr lang="en-US" sz="1800" b="0" i="0" u="none" strike="noStrike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  <a:p>
            <a:pPr marL="343080" marR="0" lvl="0" indent="-339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3334"/>
              </a:buClr>
              <a:buSzPts val="2600"/>
              <a:buFont typeface="Noto Sans Symbols"/>
              <a:buChar char="▪"/>
            </a:pPr>
            <a:r>
              <a:rPr lang="en-US" sz="1800" b="0" strike="noStrik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Other late submissions</a:t>
            </a:r>
            <a:endParaRPr sz="1800" b="0" strike="noStrik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  <a:p>
            <a:pPr marL="432000" marR="0" lvl="1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Flat 50% deducted</a:t>
            </a:r>
            <a:endParaRPr sz="1800" b="0" i="0" u="none" strike="noStrike" cap="non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  <a:p>
            <a:pPr marL="432000" marR="0" lvl="1" indent="-158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  <a:p>
            <a:pPr marL="343080" marR="0" lvl="0" indent="-339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3334"/>
              </a:buClr>
              <a:buSzPts val="2600"/>
              <a:buFont typeface="Noto Sans Symbols"/>
              <a:buChar char="▪"/>
            </a:pPr>
            <a:r>
              <a:rPr lang="en-US" sz="1800" b="0" strike="noStrik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No make-up exams.</a:t>
            </a:r>
            <a:endParaRPr sz="1800" b="0" strike="noStrik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  <a:p>
            <a:pPr marL="432000" marR="0" lvl="1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Your responsibility to find conflicts and work with the instructor to resolve them</a:t>
            </a:r>
            <a:br>
              <a:rPr lang="en-US" sz="1800" b="0" i="0" u="none" strike="noStrike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  <a:p>
            <a:pPr marL="343080" marR="0" lvl="0" indent="-339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3334"/>
              </a:buClr>
              <a:buSzPts val="2000"/>
              <a:buFont typeface="Noto Sans Symbols"/>
              <a:buChar char="▪"/>
            </a:pPr>
            <a:r>
              <a:rPr lang="en-US" sz="1800" b="1" strike="noStrik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No cheating or plagiarism – Coding and/exams</a:t>
            </a:r>
            <a:endParaRPr sz="1800" b="0" strike="noStrik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  <a:p>
            <a:pPr marL="432000" marR="0" lvl="1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en-US" sz="1800" b="1" i="0" u="none" strike="noStrike" cap="non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You will fail the class</a:t>
            </a:r>
            <a:endParaRPr sz="1800" b="0" i="0" u="none" strike="noStrike" cap="non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  <a:p>
            <a:pPr marL="432000" marR="0" lvl="1" indent="-158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2"/>
          <p:cNvSpPr/>
          <p:nvPr/>
        </p:nvSpPr>
        <p:spPr>
          <a:xfrm>
            <a:off x="921600" y="0"/>
            <a:ext cx="10345320" cy="12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strike="noStrik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Exams</a:t>
            </a:r>
            <a:endParaRPr sz="3400" b="0" strike="noStrike"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321" name="Google Shape;321;p72"/>
          <p:cNvSpPr/>
          <p:nvPr/>
        </p:nvSpPr>
        <p:spPr>
          <a:xfrm>
            <a:off x="1081440" y="1989000"/>
            <a:ext cx="10345320" cy="440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343080" marR="0" lvl="0" indent="-339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3334"/>
              </a:buClr>
              <a:buSzPts val="2600"/>
              <a:buFont typeface="Noto Sans Symbols"/>
              <a:buChar char="▪"/>
            </a:pPr>
            <a:r>
              <a:rPr lang="en-US" sz="2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exams.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lang="en-US" sz="26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600" b="1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339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3334"/>
              </a:buClr>
              <a:buSzPts val="2600"/>
              <a:buFont typeface="Noto Sans Symbols"/>
              <a:buChar char="▪"/>
            </a:pPr>
            <a:r>
              <a:rPr lang="en-US" sz="2600" b="1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Open book</a:t>
            </a:r>
            <a:endParaRPr sz="2600" b="1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1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lang="en-US" sz="2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Will be challenging</a:t>
            </a:r>
            <a:endParaRPr sz="2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1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lang="en-US"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Memorizing will not help, you need to understand the topics</a:t>
            </a:r>
            <a:endParaRPr sz="2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3"/>
          <p:cNvSpPr/>
          <p:nvPr/>
        </p:nvSpPr>
        <p:spPr>
          <a:xfrm>
            <a:off x="921600" y="0"/>
            <a:ext cx="10345320" cy="12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strike="noStrik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Programming Assignments</a:t>
            </a:r>
            <a:endParaRPr sz="3400" b="0" strike="noStrike"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327" name="Google Shape;327;p73"/>
          <p:cNvSpPr/>
          <p:nvPr/>
        </p:nvSpPr>
        <p:spPr>
          <a:xfrm>
            <a:off x="1081440" y="1989000"/>
            <a:ext cx="10345320" cy="440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343080" marR="0" lvl="0" indent="-339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3334"/>
              </a:buClr>
              <a:buSzPts val="2600"/>
              <a:buFont typeface="Noto Sans Symbols"/>
              <a:buChar char="▪"/>
            </a:pPr>
            <a:r>
              <a:rPr lang="en-US" sz="26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Need to run on Google Cloud VMs – Ubuntu-20.10 or newer</a:t>
            </a:r>
            <a:endParaRPr sz="2600" b="1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174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3334"/>
              </a:buClr>
              <a:buSzPts val="2600"/>
              <a:buFont typeface="Noto Sans Symbols"/>
              <a:buNone/>
            </a:pPr>
            <a:endParaRPr sz="2600" b="1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339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3334"/>
              </a:buClr>
              <a:buSzPts val="2600"/>
              <a:buFont typeface="Noto Sans Symbols"/>
              <a:buChar char="▪"/>
            </a:pPr>
            <a:r>
              <a:rPr lang="en-US" sz="26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Individual/Group assignments</a:t>
            </a:r>
          </a:p>
          <a:p>
            <a:pPr marL="343080" lvl="1" indent="-339480">
              <a:buClr>
                <a:srgbClr val="963334"/>
              </a:buClr>
              <a:buSzPts val="2600"/>
              <a:buFont typeface="Noto Sans Symbols"/>
              <a:buChar char="▪"/>
            </a:pPr>
            <a:r>
              <a:rPr lang="en-US" sz="1800" dirty="0"/>
              <a:t>We will learn how to break complex problems into smaller ones and divide tasks</a:t>
            </a:r>
            <a:br>
              <a:rPr lang="en-US" sz="18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600" b="1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600" b="1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339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3334"/>
              </a:buClr>
              <a:buSzPts val="2600"/>
              <a:buFont typeface="Noto Sans Symbols"/>
              <a:buChar char="▪"/>
            </a:pPr>
            <a:r>
              <a:rPr lang="en-US" sz="26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C/C++/Python</a:t>
            </a:r>
            <a:endParaRPr sz="2600" b="1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1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1" i="0" u="none" strike="noStrike" cap="none" dirty="0">
                <a:solidFill>
                  <a:srgbClr val="CE181E"/>
                </a:solidFill>
                <a:latin typeface="Arial"/>
                <a:ea typeface="Arial"/>
                <a:cs typeface="Arial"/>
                <a:sym typeface="Arial"/>
              </a:rPr>
              <a:t>If you want to use other languages, that’s okay</a:t>
            </a:r>
            <a:endParaRPr sz="2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1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1" i="0" u="none" strike="noStrike" cap="none" dirty="0">
                <a:solidFill>
                  <a:srgbClr val="CE181E"/>
                </a:solidFill>
                <a:latin typeface="Arial"/>
                <a:ea typeface="Arial"/>
                <a:cs typeface="Arial"/>
                <a:sym typeface="Arial"/>
              </a:rPr>
              <a:t>Talk to the GTA/Instructor first</a:t>
            </a:r>
            <a:endParaRPr sz="2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1" indent="-15313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None/>
            </a:pPr>
            <a:endParaRPr sz="2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74"/>
          <p:cNvSpPr/>
          <p:nvPr/>
        </p:nvSpPr>
        <p:spPr>
          <a:xfrm>
            <a:off x="921600" y="0"/>
            <a:ext cx="10345320" cy="12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strike="noStrik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Logistics</a:t>
            </a:r>
            <a:endParaRPr sz="3400" b="0" strike="noStrike"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333" name="Google Shape;333;p74"/>
          <p:cNvSpPr/>
          <p:nvPr/>
        </p:nvSpPr>
        <p:spPr>
          <a:xfrm>
            <a:off x="1081440" y="1989000"/>
            <a:ext cx="10345320" cy="440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343080" marR="0" lvl="0" indent="-339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3334"/>
              </a:buClr>
              <a:buSzPts val="2600"/>
              <a:buFont typeface="Noto Sans Symbols"/>
              <a:buChar char="▪"/>
            </a:pPr>
            <a:r>
              <a:rPr lang="en-US" sz="26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Slides and recordings will be posted on the class website in the evening</a:t>
            </a:r>
          </a:p>
          <a:p>
            <a:pPr marL="343080" marR="0" lvl="0" indent="-339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3334"/>
              </a:buClr>
              <a:buSzPts val="2600"/>
              <a:buFont typeface="Noto Sans Symbols"/>
              <a:buChar char="▪"/>
            </a:pPr>
            <a:r>
              <a:rPr lang="en-US" sz="2600" dirty="0"/>
              <a:t>Use the Teams channel to discuss, reach me or the TA</a:t>
            </a:r>
            <a:br>
              <a:rPr lang="en-US" sz="18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6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6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3334"/>
              </a:buClr>
              <a:buSzPts val="2600"/>
            </a:pPr>
            <a:endParaRPr sz="26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0"/>
          <p:cNvSpPr/>
          <p:nvPr/>
        </p:nvSpPr>
        <p:spPr>
          <a:xfrm>
            <a:off x="921600" y="0"/>
            <a:ext cx="10345320" cy="12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strike="noStrik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tarell"/>
              </a:rPr>
              <a:t>The Mother of All Networks</a:t>
            </a:r>
            <a:endParaRPr sz="3400" b="1" strike="noStrik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antarel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26C9B1-CE9F-064D-286B-AE1BC4539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00" y="1744718"/>
            <a:ext cx="5693809" cy="503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6D0A94-0777-4520-8CB0-023BA4876C4B}"/>
              </a:ext>
            </a:extLst>
          </p:cNvPr>
          <p:cNvSpPr txBox="1"/>
          <p:nvPr/>
        </p:nvSpPr>
        <p:spPr>
          <a:xfrm>
            <a:off x="6615409" y="6476330"/>
            <a:ext cx="6174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u="none" strike="noStrike" dirty="0">
                <a:solidFill>
                  <a:srgbClr val="75757A"/>
                </a:solidFill>
                <a:effectLst/>
                <a:latin typeface="arial" panose="020B0604020202020204" pitchFamily="34" charset="0"/>
                <a:hlinkClick r:id="rId4"/>
              </a:rPr>
              <a:t>Science Photo 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70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BAD6E-3112-168A-E478-8B63EDA5A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Optical Telegraph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F904B2CA-DA87-48BE-B248-C8A0EAAD4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67" y="1608084"/>
            <a:ext cx="3865737" cy="524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114115390">
            <a:extLst>
              <a:ext uri="{FF2B5EF4-FFF2-40B4-BE49-F238E27FC236}">
                <a16:creationId xmlns:a16="http://schemas.microsoft.com/office/drawing/2014/main" id="{81A13746-EB23-F8EC-1E68-B6346CD79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721" y="1608084"/>
            <a:ext cx="3251638" cy="512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876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BAD6E-3112-168A-E478-8B63EDA5A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Optical Telegraph</a:t>
            </a:r>
          </a:p>
        </p:txBody>
      </p:sp>
      <p:pic>
        <p:nvPicPr>
          <p:cNvPr id="2052" name="Picture 4" descr="1114115390">
            <a:extLst>
              <a:ext uri="{FF2B5EF4-FFF2-40B4-BE49-F238E27FC236}">
                <a16:creationId xmlns:a16="http://schemas.microsoft.com/office/drawing/2014/main" id="{81A13746-EB23-F8EC-1E68-B6346CD79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404" y="1508235"/>
            <a:ext cx="3251638" cy="512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9CCE01D0-ECE8-2744-B4FC-C704489DF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1508235"/>
            <a:ext cx="6438711" cy="532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719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BAD6E-3112-168A-E478-8B63EDA5A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Electric Telegraph</a:t>
            </a:r>
          </a:p>
        </p:txBody>
      </p:sp>
      <p:pic>
        <p:nvPicPr>
          <p:cNvPr id="5122" name="Picture 2" descr="1114115627">
            <a:extLst>
              <a:ext uri="{FF2B5EF4-FFF2-40B4-BE49-F238E27FC236}">
                <a16:creationId xmlns:a16="http://schemas.microsoft.com/office/drawing/2014/main" id="{C8BFFAFB-47FC-E56D-E436-3B5BCBD48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11" y="1776793"/>
            <a:ext cx="3744386" cy="480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1114115850">
            <a:extLst>
              <a:ext uri="{FF2B5EF4-FFF2-40B4-BE49-F238E27FC236}">
                <a16:creationId xmlns:a16="http://schemas.microsoft.com/office/drawing/2014/main" id="{ABBC0FB2-B2DE-D92E-5D44-B65409B06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862" y="2026526"/>
            <a:ext cx="65532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791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BAD6E-3112-168A-E478-8B63EDA5A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Connecting the World</a:t>
            </a:r>
          </a:p>
        </p:txBody>
      </p:sp>
      <p:pic>
        <p:nvPicPr>
          <p:cNvPr id="6146" name="Picture 2" descr="-1743750877">
            <a:extLst>
              <a:ext uri="{FF2B5EF4-FFF2-40B4-BE49-F238E27FC236}">
                <a16:creationId xmlns:a16="http://schemas.microsoft.com/office/drawing/2014/main" id="{36DC8233-3587-902D-3156-69B2D5756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65" y="1992585"/>
            <a:ext cx="6553200" cy="44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E5A31-957F-A68A-4283-548AFBDDFE99}"/>
              </a:ext>
            </a:extLst>
          </p:cNvPr>
          <p:cNvSpPr txBox="1"/>
          <p:nvPr/>
        </p:nvSpPr>
        <p:spPr>
          <a:xfrm>
            <a:off x="7785538" y="3167390"/>
            <a:ext cx="61748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HMS </a:t>
            </a:r>
            <a:r>
              <a:rPr lang="en-US" b="1" i="1" u="none" strike="noStrike" dirty="0">
                <a:solidFill>
                  <a:srgbClr val="000000"/>
                </a:solidFill>
                <a:effectLst/>
                <a:latin typeface="-webkit-standard"/>
              </a:rPr>
              <a:t>Agamemnon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encounters a whale during the laying </a:t>
            </a:r>
            <a:b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of the first transatlantic cable, July 1858. </a:t>
            </a:r>
            <a:b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b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079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57491-9868-0995-8242-9FC280449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Transoceanic Cables Today</a:t>
            </a:r>
          </a:p>
        </p:txBody>
      </p:sp>
      <p:pic>
        <p:nvPicPr>
          <p:cNvPr id="7170" name="Picture 2" descr="Map Shows Extent of Undersea Internet Cables That Russians Could Cut">
            <a:extLst>
              <a:ext uri="{FF2B5EF4-FFF2-40B4-BE49-F238E27FC236}">
                <a16:creationId xmlns:a16="http://schemas.microsoft.com/office/drawing/2014/main" id="{4B3C9274-AE5B-0E3D-B540-B6649D2BF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835" y="1742528"/>
            <a:ext cx="8890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991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57491-9868-0995-8242-9FC280449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Hackers and Gamers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3FEC38-9C96-25A8-96ED-9E79DE58CBB3}"/>
              </a:ext>
            </a:extLst>
          </p:cNvPr>
          <p:cNvSpPr txBox="1"/>
          <p:nvPr/>
        </p:nvSpPr>
        <p:spPr>
          <a:xfrm>
            <a:off x="1271752" y="2469931"/>
            <a:ext cx="9637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YOUR LUGGAGE AND TARTAN WILL BE SAFE BY THE NEXT TRAIN.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49798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7093</TotalTime>
  <Words>960</Words>
  <Application>Microsoft Macintosh PowerPoint</Application>
  <PresentationFormat>Widescreen</PresentationFormat>
  <Paragraphs>164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Calibri</vt:lpstr>
      <vt:lpstr>Cantarell</vt:lpstr>
      <vt:lpstr>Verdana</vt:lpstr>
      <vt:lpstr>Arial</vt:lpstr>
      <vt:lpstr>Arial</vt:lpstr>
      <vt:lpstr>-webkit-standard</vt:lpstr>
      <vt:lpstr>Times New Roman</vt:lpstr>
      <vt:lpstr>Montserrat</vt:lpstr>
      <vt:lpstr>Noto Sans Symbols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The Optical Telegraph</vt:lpstr>
      <vt:lpstr>The Optical Telegraph</vt:lpstr>
      <vt:lpstr>The Electric Telegraph</vt:lpstr>
      <vt:lpstr>Connecting the World</vt:lpstr>
      <vt:lpstr>Transoceanic Cables Today</vt:lpstr>
      <vt:lpstr>Hackers and Gamers</vt:lpstr>
      <vt:lpstr>Wheatstone Automatic transmitter</vt:lpstr>
      <vt:lpstr>Punch Card Computers</vt:lpstr>
      <vt:lpstr>The ARPA Network</vt:lpstr>
      <vt:lpstr>Packet Switching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Policies etc.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Shannigrahi, Susmit</cp:lastModifiedBy>
  <cp:revision>7</cp:revision>
  <cp:lastPrinted>2023-08-18T01:15:16Z</cp:lastPrinted>
  <dcterms:modified xsi:type="dcterms:W3CDTF">2023-08-22T18:51:58Z</dcterms:modified>
</cp:coreProperties>
</file>